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Lst>
  <p:notesMasterIdLst>
    <p:notesMasterId r:id="rId67"/>
  </p:notesMasterIdLst>
  <p:handoutMasterIdLst>
    <p:handoutMasterId r:id="rId68"/>
  </p:handoutMasterIdLst>
  <p:sldIdLst>
    <p:sldId id="1308" r:id="rId7"/>
    <p:sldId id="1249" r:id="rId8"/>
    <p:sldId id="1251" r:id="rId9"/>
    <p:sldId id="1309" r:id="rId10"/>
    <p:sldId id="1362" r:id="rId11"/>
    <p:sldId id="1363" r:id="rId12"/>
    <p:sldId id="1364" r:id="rId13"/>
    <p:sldId id="1310" r:id="rId14"/>
    <p:sldId id="1314" r:id="rId15"/>
    <p:sldId id="1311" r:id="rId16"/>
    <p:sldId id="1312" r:id="rId17"/>
    <p:sldId id="1313" r:id="rId18"/>
    <p:sldId id="1315" r:id="rId19"/>
    <p:sldId id="1365" r:id="rId20"/>
    <p:sldId id="1322" r:id="rId21"/>
    <p:sldId id="1366" r:id="rId22"/>
    <p:sldId id="1316" r:id="rId23"/>
    <p:sldId id="1318" r:id="rId24"/>
    <p:sldId id="1317" r:id="rId25"/>
    <p:sldId id="1319" r:id="rId26"/>
    <p:sldId id="1367" r:id="rId27"/>
    <p:sldId id="1320" r:id="rId28"/>
    <p:sldId id="1321" r:id="rId29"/>
    <p:sldId id="1323" r:id="rId30"/>
    <p:sldId id="1324" r:id="rId31"/>
    <p:sldId id="1325" r:id="rId32"/>
    <p:sldId id="1353" r:id="rId33"/>
    <p:sldId id="1359" r:id="rId34"/>
    <p:sldId id="1326" r:id="rId35"/>
    <p:sldId id="1328" r:id="rId36"/>
    <p:sldId id="1329" r:id="rId37"/>
    <p:sldId id="1330" r:id="rId38"/>
    <p:sldId id="1331" r:id="rId39"/>
    <p:sldId id="1332" r:id="rId40"/>
    <p:sldId id="1333" r:id="rId41"/>
    <p:sldId id="1334" r:id="rId42"/>
    <p:sldId id="1336" r:id="rId43"/>
    <p:sldId id="1337" r:id="rId44"/>
    <p:sldId id="1338" r:id="rId45"/>
    <p:sldId id="1339" r:id="rId46"/>
    <p:sldId id="1340" r:id="rId47"/>
    <p:sldId id="1341" r:id="rId48"/>
    <p:sldId id="1342" r:id="rId49"/>
    <p:sldId id="1343" r:id="rId50"/>
    <p:sldId id="1344" r:id="rId51"/>
    <p:sldId id="1345" r:id="rId52"/>
    <p:sldId id="1346" r:id="rId53"/>
    <p:sldId id="1347" r:id="rId54"/>
    <p:sldId id="1348" r:id="rId55"/>
    <p:sldId id="1349" r:id="rId56"/>
    <p:sldId id="1350" r:id="rId57"/>
    <p:sldId id="1351" r:id="rId58"/>
    <p:sldId id="1352" r:id="rId59"/>
    <p:sldId id="1354" r:id="rId60"/>
    <p:sldId id="1355" r:id="rId61"/>
    <p:sldId id="1356" r:id="rId62"/>
    <p:sldId id="1357" r:id="rId63"/>
    <p:sldId id="1358" r:id="rId64"/>
    <p:sldId id="1360" r:id="rId65"/>
    <p:sldId id="1248" r:id="rId6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 id="1309"/>
            <p14:sldId id="1362"/>
            <p14:sldId id="1363"/>
            <p14:sldId id="1364"/>
            <p14:sldId id="1310"/>
            <p14:sldId id="1314"/>
            <p14:sldId id="1311"/>
            <p14:sldId id="1312"/>
            <p14:sldId id="1313"/>
            <p14:sldId id="1315"/>
            <p14:sldId id="1365"/>
            <p14:sldId id="1322"/>
            <p14:sldId id="1366"/>
            <p14:sldId id="1316"/>
            <p14:sldId id="1318"/>
            <p14:sldId id="1317"/>
            <p14:sldId id="1319"/>
            <p14:sldId id="1367"/>
            <p14:sldId id="1320"/>
            <p14:sldId id="1321"/>
            <p14:sldId id="1323"/>
            <p14:sldId id="1324"/>
            <p14:sldId id="1325"/>
          </p14:sldIdLst>
        </p14:section>
        <p14:section name="Configure Azure" id="{6040499A-9F58-40F3-B031-620A2055843E}">
          <p14:sldIdLst>
            <p14:sldId id="1353"/>
            <p14:sldId id="1359"/>
            <p14:sldId id="1326"/>
            <p14:sldId id="1328"/>
            <p14:sldId id="1329"/>
            <p14:sldId id="1330"/>
            <p14:sldId id="1331"/>
            <p14:sldId id="1332"/>
            <p14:sldId id="1333"/>
            <p14:sldId id="1334"/>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7"/>
    <a:srgbClr val="FFFFFF"/>
    <a:srgbClr val="525252"/>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76489" autoAdjust="0"/>
  </p:normalViewPr>
  <p:slideViewPr>
    <p:cSldViewPr>
      <p:cViewPr varScale="1">
        <p:scale>
          <a:sx n="74" d="100"/>
          <a:sy n="74" d="100"/>
        </p:scale>
        <p:origin x="27" y="101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5/11/2017 6:44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5/11/2017 6:44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5/11/2017 6:44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5/11/2017 6:44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47715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Will St. Germain IV</a:t>
            </a:r>
          </a:p>
          <a:p>
            <a:r>
              <a:rPr lang="en-US" dirty="0"/>
              <a:t>Cloud Solution Architect</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sz="2000" dirty="0">
                <a:latin typeface="+mn-lt"/>
              </a:rPr>
              <a:t>When Adding another Enterprise, Department or Account Administrator the portal gives an error message “Invalid Account”.  This is caused because the setting on the Enrollment Tab for “Auth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spTree>
    <p:extLst>
      <p:ext uri="{BB962C8B-B14F-4D97-AF65-F5344CB8AC3E}">
        <p14:creationId xmlns:p14="http://schemas.microsoft.com/office/powerpoint/2010/main" val="1511943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Azure Foundation Pattern</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524315"/>
          </a:xfrm>
        </p:spPr>
        <p:txBody>
          <a:bodyPr/>
          <a:lstStyle/>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Accounts</a:t>
            </a:r>
          </a:p>
          <a:p>
            <a:pPr marL="342900" lvl="2" indent="-342900">
              <a:buFont typeface="Arial" panose="020B0604020202020204" pitchFamily="34" charset="0"/>
              <a:buChar char="•"/>
            </a:pPr>
            <a:r>
              <a:rPr lang="en-US" dirty="0">
                <a:solidFill>
                  <a:srgbClr val="00188F"/>
                </a:solidFill>
              </a:rPr>
              <a:t>Azure Resource Model (ARM)</a:t>
            </a:r>
          </a:p>
          <a:p>
            <a:pPr marL="342900" lvl="2" indent="-342900">
              <a:buFont typeface="Arial" panose="020B0604020202020204" pitchFamily="34" charset="0"/>
              <a:buChar char="•"/>
            </a:pPr>
            <a:r>
              <a:rPr lang="en-US" dirty="0">
                <a:solidFill>
                  <a:srgbClr val="00188F"/>
                </a:solidFill>
              </a:rPr>
              <a:t>Resource Groups</a:t>
            </a:r>
          </a:p>
          <a:p>
            <a:pPr marL="342900" lvl="2" indent="-342900">
              <a:buFont typeface="Arial" panose="020B0604020202020204" pitchFamily="34" charset="0"/>
              <a:buChar char="•"/>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spTree>
    <p:extLst>
      <p:ext uri="{BB962C8B-B14F-4D97-AF65-F5344CB8AC3E}">
        <p14:creationId xmlns:p14="http://schemas.microsoft.com/office/powerpoint/2010/main" val="26198360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437" y="1211262"/>
            <a:ext cx="4495800" cy="4235006"/>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Secure Identity Hosted in Azure:</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Domain Controllers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1 AAD Connect Server</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ADFS Servers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Network Security Groups (NSG)</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Virtual Private Network (VPNs)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Advanced Threat Analytics. (ATA)</a:t>
            </a:r>
          </a:p>
          <a:p>
            <a:pPr marL="457200" indent="-457200">
              <a:lnSpc>
                <a:spcPct val="90000"/>
              </a:lnSpc>
              <a:spcAft>
                <a:spcPts val="600"/>
              </a:spcAft>
              <a:buAutoNum type="arabicPeriod"/>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NOTE:  Promotion and configuration of servers is the Enterprise Domain Admin’s responsibility. (not the partner)</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pic>
        <p:nvPicPr>
          <p:cNvPr id="4" name="Picture 3"/>
          <p:cNvPicPr>
            <a:picLocks noChangeAspect="1"/>
          </p:cNvPicPr>
          <p:nvPr/>
        </p:nvPicPr>
        <p:blipFill>
          <a:blip r:embed="rId4"/>
          <a:stretch>
            <a:fillRect/>
          </a:stretch>
        </p:blipFill>
        <p:spPr>
          <a:xfrm>
            <a:off x="5151437" y="1287462"/>
            <a:ext cx="7172368" cy="4572000"/>
          </a:xfrm>
          <a:prstGeom prst="rect">
            <a:avLst/>
          </a:prstGeom>
        </p:spPr>
      </p:pic>
      <p:sp>
        <p:nvSpPr>
          <p:cNvPr id="2" name="Title 1"/>
          <p:cNvSpPr>
            <a:spLocks noGrp="1"/>
          </p:cNvSpPr>
          <p:nvPr>
            <p:ph type="title"/>
          </p:nvPr>
        </p:nvSpPr>
        <p:spPr/>
        <p:txBody>
          <a:bodyPr/>
          <a:lstStyle/>
          <a:p>
            <a:r>
              <a:rPr lang="en-US" dirty="0"/>
              <a:t>Resilient Identity </a:t>
            </a:r>
          </a:p>
        </p:txBody>
      </p:sp>
    </p:spTree>
    <p:extLst>
      <p:ext uri="{BB962C8B-B14F-4D97-AF65-F5344CB8AC3E}">
        <p14:creationId xmlns:p14="http://schemas.microsoft.com/office/powerpoint/2010/main" val="17290497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Azure Services in AzureFoundation</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4837" y="220662"/>
            <a:ext cx="8642671" cy="65836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Enrollment –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524315"/>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 </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Azure Datacenters (Connection between IA and VA)</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Local Datacenter Services (Connection to the Domain Controllers)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VNET Peering (coming soon)</a:t>
            </a:r>
          </a:p>
          <a:p>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multiple Enrollments</a:t>
            </a:r>
          </a:p>
        </p:txBody>
      </p:sp>
      <p:sp>
        <p:nvSpPr>
          <p:cNvPr id="3" name="Text Placeholder 2"/>
          <p:cNvSpPr>
            <a:spLocks noGrp="1"/>
          </p:cNvSpPr>
          <p:nvPr>
            <p:ph type="body" sz="quarter" idx="10"/>
          </p:nvPr>
        </p:nvSpPr>
        <p:spPr>
          <a:xfrm>
            <a:off x="274638" y="1212850"/>
            <a:ext cx="5486399" cy="5016758"/>
          </a:xfrm>
        </p:spPr>
        <p:txBody>
          <a:bodyPr/>
          <a:lstStyle/>
          <a:p>
            <a:r>
              <a:rPr lang="en-US" sz="2000" dirty="0">
                <a:latin typeface="+mn-lt"/>
              </a:rPr>
              <a:t>There is physical separation by design in Microsoft Azure Commercial (MAC) and Azure Government  (MAG)</a:t>
            </a:r>
          </a:p>
          <a:p>
            <a:r>
              <a:rPr lang="en-US" sz="2000" dirty="0">
                <a:latin typeface="+mn-lt"/>
              </a:rPr>
              <a:t>If the enterprise customer would like to bridge this separation it there are techniques.  </a:t>
            </a:r>
          </a:p>
          <a:p>
            <a:endParaRPr lang="en-US" sz="2000" dirty="0">
              <a:latin typeface="+mn-lt"/>
            </a:endParaRPr>
          </a:p>
          <a:p>
            <a:r>
              <a:rPr lang="en-US" sz="2000" dirty="0">
                <a:latin typeface="+mn-lt"/>
              </a:rPr>
              <a:t>Azure Commercial Cloud (MAC)</a:t>
            </a:r>
          </a:p>
          <a:p>
            <a:pPr marL="342900" indent="-342900">
              <a:buFont typeface="Wingdings" panose="05000000000000000000" pitchFamily="2" charset="2"/>
              <a:buChar char="ü"/>
            </a:pPr>
            <a:r>
              <a:rPr lang="en-US" sz="2000" dirty="0">
                <a:latin typeface="+mn-lt"/>
              </a:rPr>
              <a:t>Good for public data stores and web applications</a:t>
            </a:r>
          </a:p>
          <a:p>
            <a:pPr marL="342900" indent="-342900">
              <a:buFont typeface="Wingdings" panose="05000000000000000000" pitchFamily="2" charset="2"/>
              <a:buChar char="ü"/>
            </a:pPr>
            <a:r>
              <a:rPr lang="en-US" sz="2000" dirty="0">
                <a:latin typeface="+mn-lt"/>
              </a:rPr>
              <a:t>Development and Test workloads</a:t>
            </a:r>
          </a:p>
          <a:p>
            <a:pPr marL="342900" indent="-342900">
              <a:buFont typeface="Wingdings" panose="05000000000000000000" pitchFamily="2" charset="2"/>
              <a:buChar char="ü"/>
            </a:pPr>
            <a:endParaRPr lang="en-US" sz="2000" dirty="0">
              <a:latin typeface="+mn-lt"/>
            </a:endParaRPr>
          </a:p>
          <a:p>
            <a:r>
              <a:rPr lang="en-US" sz="2000"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Production workloads</a:t>
            </a:r>
          </a:p>
          <a:p>
            <a:endParaRPr lang="en-US" dirty="0">
              <a:latin typeface="+mn-lt"/>
            </a:endParaRPr>
          </a:p>
        </p:txBody>
      </p:sp>
      <p:pic>
        <p:nvPicPr>
          <p:cNvPr id="4" name="Picture 3"/>
          <p:cNvPicPr>
            <a:picLocks noChangeAspect="1"/>
          </p:cNvPicPr>
          <p:nvPr/>
        </p:nvPicPr>
        <p:blipFill rotWithShape="1">
          <a:blip r:embed="rId2"/>
          <a:srcRect r="27068"/>
          <a:stretch/>
        </p:blipFill>
        <p:spPr>
          <a:xfrm>
            <a:off x="5989637" y="1135062"/>
            <a:ext cx="6019800" cy="5498412"/>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Integration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5239" y="1058862"/>
            <a:ext cx="8989691" cy="5760720"/>
          </a:xfrm>
          <a:prstGeom prst="rect">
            <a:avLst/>
          </a:prstGeom>
        </p:spPr>
      </p:pic>
    </p:spTree>
    <p:extLst>
      <p:ext uri="{BB962C8B-B14F-4D97-AF65-F5344CB8AC3E}">
        <p14:creationId xmlns:p14="http://schemas.microsoft.com/office/powerpoint/2010/main" val="23060216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Patterns</a:t>
            </a:r>
          </a:p>
        </p:txBody>
      </p:sp>
      <p:sp>
        <p:nvSpPr>
          <p:cNvPr id="5" name="Text Placeholder 4"/>
          <p:cNvSpPr>
            <a:spLocks noGrp="1"/>
          </p:cNvSpPr>
          <p:nvPr>
            <p:ph type="body" sz="quarter" idx="10"/>
          </p:nvPr>
        </p:nvSpPr>
        <p:spPr>
          <a:xfrm>
            <a:off x="274638" y="1212850"/>
            <a:ext cx="11887200" cy="3816429"/>
          </a:xfrm>
        </p:spPr>
        <p:txBody>
          <a:bodyPr/>
          <a:lstStyle/>
          <a:p>
            <a:r>
              <a:rPr lang="en-US" dirty="0"/>
              <a:t>The list of partners who will deploy the AzureFoundation are listed in a tab on the AzureFoundation’s Metadata Directory.  </a:t>
            </a:r>
          </a:p>
          <a:p>
            <a:endParaRPr lang="en-US" dirty="0"/>
          </a:p>
          <a:p>
            <a:r>
              <a:rPr lang="en-US" sz="2000" dirty="0">
                <a:hlinkClick r:id="rId2"/>
              </a:rPr>
              <a:t>https://github.com/willstg/AzureFoundation/blob/master/Metadata/AF_ARM_AzureSystemRequirements_Working.xlsx</a:t>
            </a:r>
            <a:endParaRPr lang="en-US" sz="2000" dirty="0"/>
          </a:p>
          <a:p>
            <a:endParaRPr lang="en-US" dirty="0"/>
          </a:p>
        </p:txBody>
      </p:sp>
    </p:spTree>
    <p:extLst>
      <p:ext uri="{BB962C8B-B14F-4D97-AF65-F5344CB8AC3E}">
        <p14:creationId xmlns:p14="http://schemas.microsoft.com/office/powerpoint/2010/main" val="21979343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2215991"/>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in your own customer directory</a:t>
            </a:r>
          </a:p>
          <a:p>
            <a:pPr marL="571500" indent="-571500">
              <a:buFont typeface="Arial" panose="020B0604020202020204" pitchFamily="34" charset="0"/>
              <a:buChar char="•"/>
            </a:pPr>
            <a:r>
              <a:rPr lang="en-US" sz="2000" dirty="0"/>
              <a:t>Workbooks in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p:cNvSpPr/>
          <p:nvPr/>
        </p:nvSpPr>
        <p:spPr>
          <a:xfrm>
            <a:off x="198437" y="296862"/>
            <a:ext cx="5562600" cy="317009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Azure Value Proposition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Prerequisites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Common Missteps with new Enrollments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Architecture Overview</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Enrollment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Network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Configuration Details</a:t>
            </a:r>
            <a:br>
              <a:rPr lang="en-US" sz="2000" dirty="0"/>
            </a:br>
            <a:endParaRPr lang="en-US" sz="2000"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Notes</a:t>
            </a:r>
          </a:p>
        </p:txBody>
      </p:sp>
      <p:sp>
        <p:nvSpPr>
          <p:cNvPr id="3" name="Text Placeholder 2"/>
          <p:cNvSpPr>
            <a:spLocks noGrp="1"/>
          </p:cNvSpPr>
          <p:nvPr>
            <p:ph type="body" sz="quarter" idx="10"/>
          </p:nvPr>
        </p:nvSpPr>
        <p:spPr>
          <a:xfrm>
            <a:off x="274639" y="1212849"/>
            <a:ext cx="5486399" cy="5509200"/>
          </a:xfrm>
        </p:spPr>
        <p:txBody>
          <a:bodyPr/>
          <a:lstStyle/>
          <a:p>
            <a:r>
              <a:rPr lang="en-US" sz="2000" dirty="0"/>
              <a:t>The EA Portal and Account Portal have a Read Only API, which prevent us from writing automation to deploy “Departments”, “Account” and “Subscriptions”.  “click, click, click” interface.</a:t>
            </a:r>
          </a:p>
          <a:p>
            <a:r>
              <a:rPr lang="en-US" sz="2000" dirty="0"/>
              <a:t>Naming conventions are formulas that help the customer with a proposed naming convention or work with the customers to modify the formulas to match the enterprise naming conventions.  This is a template, it can be modified.  </a:t>
            </a:r>
          </a:p>
          <a:p>
            <a:r>
              <a:rPr lang="en-US" sz="2000" dirty="0"/>
              <a:t>Note:  When the network team offers to design the IP addresses, the foundation pattern is now an example and all the work needs to be reproduced and the AzureFoundation isn’t valid anymore.</a:t>
            </a:r>
          </a:p>
          <a:p>
            <a:endParaRPr lang="en-US" sz="2000" dirty="0"/>
          </a:p>
          <a:p>
            <a:endParaRPr lang="en-US" sz="2000" dirty="0"/>
          </a:p>
        </p:txBody>
      </p:sp>
      <p:pic>
        <p:nvPicPr>
          <p:cNvPr id="5" name="Picture 4"/>
          <p:cNvPicPr>
            <a:picLocks noChangeAspect="1"/>
          </p:cNvPicPr>
          <p:nvPr/>
        </p:nvPicPr>
        <p:blipFill>
          <a:blip r:embed="rId2"/>
          <a:stretch>
            <a:fillRect/>
          </a:stretch>
        </p:blipFill>
        <p:spPr>
          <a:xfrm>
            <a:off x="7757641" y="0"/>
            <a:ext cx="4659429" cy="6994525"/>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 Design </a:t>
            </a:r>
          </a:p>
        </p:txBody>
      </p:sp>
      <p:sp>
        <p:nvSpPr>
          <p:cNvPr id="3" name="Text Placeholder 2"/>
          <p:cNvSpPr>
            <a:spLocks noGrp="1"/>
          </p:cNvSpPr>
          <p:nvPr>
            <p:ph type="body" sz="quarter" idx="10"/>
          </p:nvPr>
        </p:nvSpPr>
        <p:spPr>
          <a:xfrm>
            <a:off x="274639" y="1212849"/>
            <a:ext cx="5486399" cy="4585871"/>
          </a:xfrm>
        </p:spPr>
        <p:txBody>
          <a:bodyPr/>
          <a:lstStyle/>
          <a:p>
            <a:r>
              <a:rPr lang="en-US" sz="2000" dirty="0"/>
              <a:t>RFC 1918 IPv4 addresses</a:t>
            </a:r>
          </a:p>
          <a:p>
            <a:r>
              <a:rPr lang="en-US" sz="2000" dirty="0"/>
              <a:t>10.0.0.0/16 or </a:t>
            </a:r>
          </a:p>
          <a:p>
            <a:r>
              <a:rPr lang="en-US" sz="2000" dirty="0"/>
              <a:t>172.16.0.0/16</a:t>
            </a:r>
          </a:p>
          <a:p>
            <a:r>
              <a:rPr lang="en-US" sz="2000" dirty="0"/>
              <a:t>Goal:  Avoid Conflict</a:t>
            </a:r>
          </a:p>
          <a:p>
            <a:r>
              <a:rPr lang="en-US" sz="2000" dirty="0"/>
              <a:t>Typical response:  “we are only putting a few things in Azure why do I need 65,000+ hosts?”</a:t>
            </a:r>
          </a:p>
          <a:p>
            <a:r>
              <a:rPr lang="en-US" sz="2000" dirty="0"/>
              <a:t>The pattern gives up to four Azure locations a highly available georedundant secure network layout for most workloads.</a:t>
            </a:r>
          </a:p>
          <a:p>
            <a:r>
              <a:rPr lang="en-US" sz="2000" dirty="0"/>
              <a:t>This pattern requires only column M and N need to be modified.</a:t>
            </a:r>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Build Sheets	</a:t>
            </a:r>
          </a:p>
        </p:txBody>
      </p:sp>
      <p:sp>
        <p:nvSpPr>
          <p:cNvPr id="3" name="Text Placeholder 2"/>
          <p:cNvSpPr>
            <a:spLocks noGrp="1"/>
          </p:cNvSpPr>
          <p:nvPr>
            <p:ph type="body" sz="quarter" idx="10"/>
          </p:nvPr>
        </p:nvSpPr>
        <p:spPr>
          <a:xfrm>
            <a:off x="274639" y="1212849"/>
            <a:ext cx="5486399" cy="4739759"/>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This is not a battle worth fighting, the goal of a good name is to be unique and informative.</a:t>
            </a:r>
          </a:p>
          <a:p>
            <a:pPr marL="342900" indent="-342900">
              <a:buFont typeface="Arial" panose="020B0604020202020204" pitchFamily="34" charset="0"/>
              <a:buChar char="•"/>
            </a:pPr>
            <a:r>
              <a:rPr lang="en-US" sz="2000" dirty="0"/>
              <a:t>Ask to validate the naming convention, use ours or yours.</a:t>
            </a:r>
          </a:p>
          <a:p>
            <a:pPr marL="342900" indent="-342900">
              <a:buFont typeface="Arial" panose="020B0604020202020204" pitchFamily="34" charset="0"/>
              <a:buChar char="•"/>
            </a:pPr>
            <a:r>
              <a:rPr lang="en-US" sz="2000" dirty="0"/>
              <a:t>The entries will feed your pricing template.</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36575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4084637" y="601662"/>
            <a:ext cx="8497769" cy="56692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 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ARM/VM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11887200" cy="2154436"/>
          </a:xfrm>
        </p:spPr>
        <p:txBody>
          <a:bodyPr/>
          <a:lstStyle/>
          <a:p>
            <a:pPr marL="571500" indent="-571500">
              <a:buFont typeface="Arial" panose="020B0604020202020204" pitchFamily="34" charset="0"/>
              <a:buChar char="•"/>
            </a:pPr>
            <a:r>
              <a:rPr lang="en-US" sz="2000" b="1" dirty="0">
                <a:latin typeface="+mn-lt"/>
              </a:rPr>
              <a:t>Information System Security Manager (ISSM)</a:t>
            </a:r>
            <a:endParaRPr lang="en-US" sz="2000" dirty="0">
              <a:latin typeface="+mn-lt"/>
            </a:endParaRPr>
          </a:p>
          <a:p>
            <a:pPr marL="571500" indent="-571500">
              <a:buFont typeface="Arial" panose="020B0604020202020204" pitchFamily="34" charset="0"/>
              <a:buChar char="•"/>
            </a:pPr>
            <a:r>
              <a:rPr lang="en-US" sz="2000" b="1" dirty="0">
                <a:latin typeface="+mn-lt"/>
              </a:rPr>
              <a:t>Agency assessors</a:t>
            </a:r>
            <a:endParaRPr lang="en-US" sz="2000" dirty="0">
              <a:latin typeface="+mn-lt"/>
            </a:endParaRPr>
          </a:p>
          <a:p>
            <a:pPr marL="571500" indent="-571500">
              <a:buFont typeface="Arial" panose="020B0604020202020204" pitchFamily="34" charset="0"/>
              <a:buChar char="•"/>
            </a:pPr>
            <a:r>
              <a:rPr lang="en-US" sz="2000" b="1" dirty="0">
                <a:latin typeface="+mn-lt"/>
              </a:rPr>
              <a:t>Operations/Implementation Team</a:t>
            </a:r>
            <a:endParaRPr lang="en-US" sz="2000" dirty="0">
              <a:latin typeface="+mn-lt"/>
            </a:endParaRPr>
          </a:p>
          <a:p>
            <a:pPr marL="571500" indent="-571500">
              <a:buFont typeface="Arial" panose="020B0604020202020204" pitchFamily="34" charset="0"/>
              <a:buChar char="•"/>
            </a:pPr>
            <a:r>
              <a:rPr lang="en-US" sz="2000" b="1" dirty="0">
                <a:latin typeface="+mn-lt"/>
              </a:rPr>
              <a:t>Authorizing Official</a:t>
            </a:r>
            <a:endParaRPr lang="en-US" sz="2000" dirty="0">
              <a:latin typeface="+mn-lt"/>
            </a:endParaRPr>
          </a:p>
          <a:p>
            <a:pPr marL="571500" indent="-571500">
              <a:buFont typeface="Arial" panose="020B0604020202020204" pitchFamily="34" charset="0"/>
              <a:buChar char="•"/>
            </a:pPr>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29783855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 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7086600" cy="532453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Target new Office 365 customers with single sign-on as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 partner community on how to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Enable hybrid network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metadata and naming conventions for a best of breed greenfield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Partner relationship established to deploy foundation in 2 weeks or less for Secure Single Sign-on for O365 Identity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Other workloads ready:  SharePoint and HA SQL Server Farm</a:t>
            </a:r>
          </a:p>
        </p:txBody>
      </p:sp>
      <p:pic>
        <p:nvPicPr>
          <p:cNvPr id="5" name="Picture 4"/>
          <p:cNvPicPr>
            <a:picLocks noChangeAspect="1"/>
          </p:cNvPicPr>
          <p:nvPr/>
        </p:nvPicPr>
        <p:blipFill rotWithShape="1">
          <a:blip r:embed="rId2"/>
          <a:srcRect r="5163"/>
          <a:stretch/>
        </p:blipFill>
        <p:spPr>
          <a:xfrm>
            <a:off x="6904037" y="1744662"/>
            <a:ext cx="5410200" cy="3809524"/>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 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 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4" name="Picture 3"/>
          <p:cNvPicPr>
            <a:picLocks noChangeAspect="1"/>
          </p:cNvPicPr>
          <p:nvPr/>
        </p:nvPicPr>
        <p:blipFill>
          <a:blip r:embed="rId2"/>
          <a:stretch>
            <a:fillRect/>
          </a:stretch>
        </p:blipFill>
        <p:spPr>
          <a:xfrm>
            <a:off x="8961437" y="2735262"/>
            <a:ext cx="2667000" cy="1828800"/>
          </a:xfrm>
          <a:prstGeom prst="rect">
            <a:avLst/>
          </a:prstGeom>
        </p:spPr>
      </p:pic>
      <p:sp>
        <p:nvSpPr>
          <p:cNvPr id="5" name="TextBox 4"/>
          <p:cNvSpPr txBox="1"/>
          <p:nvPr/>
        </p:nvSpPr>
        <p:spPr>
          <a:xfrm>
            <a:off x="8011596" y="1820862"/>
            <a:ext cx="442196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Azure Foundation</a:t>
            </a:r>
          </a:p>
        </p:txBody>
      </p:sp>
      <p:sp>
        <p:nvSpPr>
          <p:cNvPr id="6" name="TextBox 5"/>
          <p:cNvSpPr txBox="1"/>
          <p:nvPr/>
        </p:nvSpPr>
        <p:spPr>
          <a:xfrm>
            <a:off x="9266237" y="4868862"/>
            <a:ext cx="2249083"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Success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4475071"/>
          </a:xfrm>
        </p:spPr>
        <p:txBody>
          <a:bodyPr/>
          <a:lstStyle/>
          <a:p>
            <a:r>
              <a:rPr lang="en-US" sz="2000" dirty="0">
                <a:latin typeface="+mn-lt"/>
              </a:rPr>
              <a:t>An Azure Enrollment with Enterprise Administrator access</a:t>
            </a:r>
          </a:p>
          <a:p>
            <a:r>
              <a:rPr lang="en-US" sz="2000" dirty="0">
                <a:latin typeface="+mn-lt"/>
              </a:rPr>
              <a:t>A Class B (/16) IP space per Department.</a:t>
            </a:r>
          </a:p>
          <a:p>
            <a:r>
              <a:rPr lang="en-US" sz="2000" dirty="0">
                <a:latin typeface="+mn-lt"/>
              </a:rPr>
              <a:t>Two Account Administrator service account assigned to each Department.</a:t>
            </a:r>
          </a:p>
          <a:p>
            <a:r>
              <a:rPr lang="en-US" sz="2000" dirty="0">
                <a:latin typeface="+mn-lt"/>
              </a:rPr>
              <a:t>A </a:t>
            </a:r>
            <a:r>
              <a:rPr lang="en-US" sz="2000" dirty="0">
                <a:latin typeface="+mn-lt"/>
                <a:hlinkClick r:id="rId2"/>
              </a:rPr>
              <a:t>supported</a:t>
            </a:r>
            <a:r>
              <a:rPr lang="en-US" sz="2000" dirty="0">
                <a:latin typeface="+mn-lt"/>
              </a:rPr>
              <a:t> VPN device.</a:t>
            </a:r>
          </a:p>
          <a:p>
            <a:r>
              <a:rPr lang="en-US" sz="2000" dirty="0">
                <a:latin typeface="+mn-lt"/>
              </a:rPr>
              <a:t>A business and technical stakeholder to review configuration settings.</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 Foundation Pre Requisites</a:t>
            </a:r>
          </a:p>
        </p:txBody>
      </p:sp>
      <p:pic>
        <p:nvPicPr>
          <p:cNvPr id="5" name="Picture 4"/>
          <p:cNvPicPr>
            <a:picLocks noChangeAspect="1"/>
          </p:cNvPicPr>
          <p:nvPr/>
        </p:nvPicPr>
        <p:blipFill>
          <a:blip r:embed="rId3"/>
          <a:stretch>
            <a:fillRect/>
          </a:stretch>
        </p:blipFill>
        <p:spPr>
          <a:xfrm>
            <a:off x="8428037" y="2201862"/>
            <a:ext cx="2438400" cy="2438400"/>
          </a:xfrm>
          <a:prstGeom prst="rect">
            <a:avLst/>
          </a:prstGeom>
        </p:spPr>
      </p:pic>
    </p:spTree>
    <p:extLst>
      <p:ext uri="{BB962C8B-B14F-4D97-AF65-F5344CB8AC3E}">
        <p14:creationId xmlns:p14="http://schemas.microsoft.com/office/powerpoint/2010/main" val="4328968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Missteps</a:t>
            </a:r>
          </a:p>
        </p:txBody>
      </p:sp>
    </p:spTree>
    <p:extLst>
      <p:ext uri="{BB962C8B-B14F-4D97-AF65-F5344CB8AC3E}">
        <p14:creationId xmlns:p14="http://schemas.microsoft.com/office/powerpoint/2010/main" val="1141889574"/>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4.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c0a86418-2b64-471f-9481-49bf08eb0dd7"/>
    <ds:schemaRef ds:uri="http://schemas.microsoft.com/office/infopath/2007/PartnerControls"/>
    <ds:schemaRef ds:uri="1f65bb1f-ea05-496a-8d40-636bcb76c6ea"/>
    <ds:schemaRef ds:uri="http://www.w3.org/XML/1998/namespace"/>
    <ds:schemaRef ds:uri="http://purl.org/dc/elements/1.1/"/>
    <ds:schemaRef ds:uri="http://schemas.microsoft.com/office/2006/metadata/properties"/>
    <ds:schemaRef ds:uri="http://schemas.openxmlformats.org/package/2006/metadata/core-properties"/>
    <ds:schemaRef ds:uri="http://schemas.microsoft.com/sharepoint/v3"/>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DBF57AF-D0DD-4DD1-AAB5-5D0E2DF9FBA5}">
  <ds:schemaRefs>
    <ds:schemaRef ds:uri="office.server.policy"/>
  </ds:schemaRefs>
</ds:datastoreItem>
</file>

<file path=customXml/itemProps4.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20476</TotalTime>
  <Words>4350</Words>
  <Application>Microsoft Office PowerPoint</Application>
  <PresentationFormat>Custom</PresentationFormat>
  <Paragraphs>504</Paragraphs>
  <Slides>60</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60</vt:i4>
      </vt:variant>
    </vt:vector>
  </HeadingPairs>
  <TitlesOfParts>
    <vt:vector size="71"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AzureFoundation</vt:lpstr>
      <vt:lpstr>Agenda</vt:lpstr>
      <vt:lpstr>PowerPoint Presentation</vt:lpstr>
      <vt:lpstr>PowerPoint Presentation</vt:lpstr>
      <vt:lpstr>Problem Statement</vt:lpstr>
      <vt:lpstr>Value Proposition</vt:lpstr>
      <vt:lpstr>Not All Clouds Are Created Equal</vt:lpstr>
      <vt:lpstr>Azure Foundation Pre Requisites</vt:lpstr>
      <vt:lpstr>Common Missteps</vt:lpstr>
      <vt:lpstr>Common Issues and Limitations</vt:lpstr>
      <vt:lpstr>Important Information about Account Owners</vt:lpstr>
      <vt:lpstr>Financial Reporting for Enterprise Enrollment</vt:lpstr>
      <vt:lpstr>The Azure Foundation Pattern</vt:lpstr>
      <vt:lpstr>Technology Used in AzureFoundation</vt:lpstr>
      <vt:lpstr>Resilient Identity </vt:lpstr>
      <vt:lpstr>Summary of Azure Services in AzureFoundation</vt:lpstr>
      <vt:lpstr>PowerPoint Presentation</vt:lpstr>
      <vt:lpstr>Enterprise Enrollment – Departments</vt:lpstr>
      <vt:lpstr>Pattern Overview Per Department</vt:lpstr>
      <vt:lpstr>Subscription VNET Integration</vt:lpstr>
      <vt:lpstr>Hybrid Network Integration</vt:lpstr>
      <vt:lpstr>Azure Built In Security</vt:lpstr>
      <vt:lpstr>Hybrid Networking</vt:lpstr>
      <vt:lpstr>Commercial and Government Cloud Integration</vt:lpstr>
      <vt:lpstr>Management of multiple Enrollments</vt:lpstr>
      <vt:lpstr>Azure Active Directory Integration</vt:lpstr>
      <vt:lpstr>Configure AzureFoundation</vt:lpstr>
      <vt:lpstr>Partners who will deploy the Patterns</vt:lpstr>
      <vt:lpstr>Introduction to the Spreadsheet</vt:lpstr>
      <vt:lpstr>Setup Notes</vt:lpstr>
      <vt:lpstr>VNET Design </vt:lpstr>
      <vt:lpstr>Server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Stakeholder Personas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50</cp:revision>
  <dcterms:created xsi:type="dcterms:W3CDTF">2016-11-09T01:21:01Z</dcterms:created>
  <dcterms:modified xsi:type="dcterms:W3CDTF">2017-05-16T19:56:25Z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